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y="5143500" cx="9144000"/>
  <p:notesSz cx="6858000" cy="9144000"/>
  <p:embeddedFontLst>
    <p:embeddedFont>
      <p:font typeface="Anton"/>
      <p:regular r:id="rId51"/>
    </p:embeddedFont>
    <p:embeddedFont>
      <p:font typeface="Lato"/>
      <p:regular r:id="rId52"/>
      <p:bold r:id="rId53"/>
      <p:italic r:id="rId54"/>
      <p:boldItalic r:id="rId55"/>
    </p:embeddedFont>
    <p:embeddedFont>
      <p:font typeface="Helvetica Neue"/>
      <p:regular r:id="rId56"/>
      <p:bold r:id="rId57"/>
      <p:italic r:id="rId58"/>
      <p:boldItalic r:id="rId59"/>
    </p:embeddedFont>
    <p:embeddedFont>
      <p:font typeface="Helvetica Neue Light"/>
      <p:regular r:id="rId60"/>
      <p:bold r:id="rId61"/>
      <p:italic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98DCF2A-14D3-41A7-A5F7-9441465FED5B}">
  <a:tblStyle styleId="{E98DCF2A-14D3-41A7-A5F7-9441465FED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HelveticaNeueLight-italic.fntdata"/><Relationship Id="rId61" Type="http://schemas.openxmlformats.org/officeDocument/2006/relationships/font" Target="fonts/HelveticaNeueLight-bold.fntdata"/><Relationship Id="rId20" Type="http://schemas.openxmlformats.org/officeDocument/2006/relationships/slide" Target="slides/slide14.xml"/><Relationship Id="rId63" Type="http://schemas.openxmlformats.org/officeDocument/2006/relationships/font" Target="fonts/HelveticaNeueLight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HelveticaNeueLight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Anton-regular.fntdata"/><Relationship Id="rId50" Type="http://schemas.openxmlformats.org/officeDocument/2006/relationships/slide" Target="slides/slide44.xml"/><Relationship Id="rId53" Type="http://schemas.openxmlformats.org/officeDocument/2006/relationships/font" Target="fonts/Lato-bold.fntdata"/><Relationship Id="rId52" Type="http://schemas.openxmlformats.org/officeDocument/2006/relationships/font" Target="fonts/Lato-regular.fntdata"/><Relationship Id="rId11" Type="http://schemas.openxmlformats.org/officeDocument/2006/relationships/slide" Target="slides/slide5.xml"/><Relationship Id="rId55" Type="http://schemas.openxmlformats.org/officeDocument/2006/relationships/font" Target="fonts/Lato-boldItalic.fntdata"/><Relationship Id="rId10" Type="http://schemas.openxmlformats.org/officeDocument/2006/relationships/slide" Target="slides/slide4.xml"/><Relationship Id="rId54" Type="http://schemas.openxmlformats.org/officeDocument/2006/relationships/font" Target="fonts/Lato-italic.fntdata"/><Relationship Id="rId13" Type="http://schemas.openxmlformats.org/officeDocument/2006/relationships/slide" Target="slides/slide7.xml"/><Relationship Id="rId57" Type="http://schemas.openxmlformats.org/officeDocument/2006/relationships/font" Target="fonts/HelveticaNeue-bold.fntdata"/><Relationship Id="rId12" Type="http://schemas.openxmlformats.org/officeDocument/2006/relationships/slide" Target="slides/slide6.xml"/><Relationship Id="rId56" Type="http://schemas.openxmlformats.org/officeDocument/2006/relationships/font" Target="fonts/HelveticaNeue-regular.fntdata"/><Relationship Id="rId15" Type="http://schemas.openxmlformats.org/officeDocument/2006/relationships/slide" Target="slides/slide9.xml"/><Relationship Id="rId59" Type="http://schemas.openxmlformats.org/officeDocument/2006/relationships/font" Target="fonts/HelveticaNeue-boldItalic.fntdata"/><Relationship Id="rId14" Type="http://schemas.openxmlformats.org/officeDocument/2006/relationships/slide" Target="slides/slide8.xml"/><Relationship Id="rId58" Type="http://schemas.openxmlformats.org/officeDocument/2006/relationships/font" Target="fonts/HelveticaNeue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desandbox.io/s/after-clase-10-fsscp?file=/src/contexts/CartContext.js" TargetMode="Externa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b19f78b1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b19f78b1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Colocar todas las clases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90bab0a1d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90bab0a1d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19f78b158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b19f78b158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b19f78b158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b19f78b158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19f78b158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b19f78b158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19f78b158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19f78b158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b19f78b158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b19f78b158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b19f78b158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b19f78b158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b19f78b158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b19f78b158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19f78b158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19f78b158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b19f78b158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b19f78b158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19f78b15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gb19f78b15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b19f78b158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b19f78b158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b19f78b158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b19f78b158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b19f78b158_0_4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b19f78b158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b19f78b158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b19f78b158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b2c8782c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b2c8782c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f0aa488d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gf0aa488d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b19f78b158_0_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b19f78b158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b19f78b158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gb19f78b158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91d208cace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91d208cace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94bd78d0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94bd78d0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b19f78b15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gb19f78b15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91d208cace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91d208cace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4bd78d02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94bd78d02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94bd78d02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94bd78d02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b19f78b158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b19f78b158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</a:rPr>
              <a:t>No va, es para guiar el uso del template.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b19f78b158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gb19f78b158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b19f78b158_0_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b19f78b158_0_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b19f78b158_0_6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b19f78b158_0_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b19f78b158_0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b19f78b158_0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b19f78b158_0_6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b19f78b158_0_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b19f78b158_0_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b19f78b158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b19f78b15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b19f78b15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9176d0f511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9176d0f511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2be900e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2be900e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Ejemplo de CodeSandbox si es necesario: </a:t>
            </a:r>
            <a:r>
              <a:rPr lang="es-419" sz="1200" u="sng">
                <a:solidFill>
                  <a:schemeClr val="hlink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2"/>
              </a:rPr>
              <a:t>https://codesandbox.io/s/after-clase-10-fsscp?file=/src/contexts/CartContext.js</a:t>
            </a:r>
            <a:br>
              <a:rPr lang="es-419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br>
              <a:rPr lang="es-419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Tratar de aclarar que no copien y peguen, estaria bueno explicarlo en el afterclass de esta clase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90fba3f6f9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90fba3f6f9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90bab0a1df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90bab0a1df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90bab0a1df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90bab0a1df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b19f78b15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b19f78b15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b19f78b15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b19f78b15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19f78b15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b19f78b15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b19f78b15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b19f78b15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91d208cace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91d208cace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5" Type="http://schemas.openxmlformats.org/officeDocument/2006/relationships/image" Target="../media/image20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hyperlink" Target="https://plataforma.coderhouse.com/video-tutoriales" TargetMode="External"/><Relationship Id="rId5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Relationship Id="rId4" Type="http://schemas.openxmlformats.org/officeDocument/2006/relationships/image" Target="../media/image4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Relationship Id="rId4" Type="http://schemas.openxmlformats.org/officeDocument/2006/relationships/image" Target="../media/image35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plataforma.coderhouse.com/desarrollo-profesional" TargetMode="External"/><Relationship Id="rId4" Type="http://schemas.openxmlformats.org/officeDocument/2006/relationships/hyperlink" Target="https://plataforma.coderhouse.com/desarrollo-profesional" TargetMode="External"/><Relationship Id="rId5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Relationship Id="rId4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5" Type="http://schemas.openxmlformats.org/officeDocument/2006/relationships/image" Target="../media/image3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Relationship Id="rId4" Type="http://schemas.openxmlformats.org/officeDocument/2006/relationships/image" Target="../media/image2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0.png"/><Relationship Id="rId4" Type="http://schemas.openxmlformats.org/officeDocument/2006/relationships/image" Target="../media/image3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0.png"/><Relationship Id="rId4" Type="http://schemas.openxmlformats.org/officeDocument/2006/relationships/image" Target="../media/image4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0.png"/><Relationship Id="rId4" Type="http://schemas.openxmlformats.org/officeDocument/2006/relationships/image" Target="../media/image4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0.png"/><Relationship Id="rId4" Type="http://schemas.openxmlformats.org/officeDocument/2006/relationships/image" Target="../media/image3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8.png"/><Relationship Id="rId4" Type="http://schemas.openxmlformats.org/officeDocument/2006/relationships/image" Target="../media/image3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2.png"/><Relationship Id="rId4" Type="http://schemas.openxmlformats.org/officeDocument/2006/relationships/image" Target="../media/image3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9.png"/><Relationship Id="rId4" Type="http://schemas.openxmlformats.org/officeDocument/2006/relationships/image" Target="../media/image3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3.png"/><Relationship Id="rId4" Type="http://schemas.openxmlformats.org/officeDocument/2006/relationships/image" Target="../media/image4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6.png"/><Relationship Id="rId4" Type="http://schemas.openxmlformats.org/officeDocument/2006/relationships/image" Target="../media/image4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Relationship Id="rId7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RECUERDA PONER A GRABAR LA CLASE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950" y="3210488"/>
            <a:ext cx="892100" cy="7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649" y="1040863"/>
            <a:ext cx="2907350" cy="260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2"/>
          <p:cNvSpPr txBox="1"/>
          <p:nvPr/>
        </p:nvSpPr>
        <p:spPr>
          <a:xfrm>
            <a:off x="181650" y="865038"/>
            <a:ext cx="5217000" cy="34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Dado que React funciona con un flujo de datos unidireccional, la única manera de transmitir datos es vía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props.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1" name="Google Shape;181;p22"/>
          <p:cNvPicPr preferRelativeResize="0"/>
          <p:nvPr/>
        </p:nvPicPr>
        <p:blipFill rotWithShape="1">
          <a:blip r:embed="rId5">
            <a:alphaModFix/>
          </a:blip>
          <a:srcRect b="0" l="19266" r="19492" t="0"/>
          <a:stretch/>
        </p:blipFill>
        <p:spPr>
          <a:xfrm>
            <a:off x="5217000" y="1131000"/>
            <a:ext cx="1186524" cy="2421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/>
          <p:nvPr/>
        </p:nvSpPr>
        <p:spPr>
          <a:xfrm>
            <a:off x="307300" y="808475"/>
            <a:ext cx="3033300" cy="20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quisiera llevar una variable desde el punto más alto a mi punto de uso, me vería en algo parecido a lo siguiente: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88" name="Google Shape;18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8050" y="808475"/>
            <a:ext cx="5755949" cy="283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3"/>
          <p:cNvSpPr txBox="1"/>
          <p:nvPr/>
        </p:nvSpPr>
        <p:spPr>
          <a:xfrm>
            <a:off x="307300" y="3810000"/>
            <a:ext cx="8256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Requeriría pasar la prop ‘isDarkMode’ por cada componente hasta llegar al requerido, y este caso son solo tres nestings (anidaciones).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0" name="Google Shape;190;p23"/>
          <p:cNvSpPr/>
          <p:nvPr/>
        </p:nvSpPr>
        <p:spPr>
          <a:xfrm>
            <a:off x="5252675" y="691450"/>
            <a:ext cx="1734600" cy="497400"/>
          </a:xfrm>
          <a:prstGeom prst="ellipse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3"/>
          <p:cNvSpPr/>
          <p:nvPr/>
        </p:nvSpPr>
        <p:spPr>
          <a:xfrm>
            <a:off x="5252675" y="1401875"/>
            <a:ext cx="1734600" cy="497400"/>
          </a:xfrm>
          <a:prstGeom prst="ellipse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/>
          <p:nvPr/>
        </p:nvSpPr>
        <p:spPr>
          <a:xfrm>
            <a:off x="6236800" y="2828000"/>
            <a:ext cx="1734600" cy="497400"/>
          </a:xfrm>
          <a:prstGeom prst="ellipse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3" name="Google Shape;193;p23"/>
          <p:cNvCxnSpPr>
            <a:stCxn id="192" idx="0"/>
            <a:endCxn id="191" idx="4"/>
          </p:cNvCxnSpPr>
          <p:nvPr/>
        </p:nvCxnSpPr>
        <p:spPr>
          <a:xfrm rot="10800000">
            <a:off x="6120100" y="1899200"/>
            <a:ext cx="984000" cy="9288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" name="Google Shape;194;p23"/>
          <p:cNvCxnSpPr>
            <a:stCxn id="191" idx="0"/>
            <a:endCxn id="190" idx="4"/>
          </p:cNvCxnSpPr>
          <p:nvPr/>
        </p:nvCxnSpPr>
        <p:spPr>
          <a:xfrm rot="10800000">
            <a:off x="6119975" y="1188875"/>
            <a:ext cx="0" cy="2130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4"/>
          <p:cNvSpPr txBox="1"/>
          <p:nvPr/>
        </p:nvSpPr>
        <p:spPr>
          <a:xfrm>
            <a:off x="217650" y="808475"/>
            <a:ext cx="3033300" cy="30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Declarando un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contexto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podemos sacar todos los pasamanos intermedios.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 a sabiendas del tipo de variable, que debería ser global.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01" name="Google Shape;201;p24"/>
          <p:cNvPicPr preferRelativeResize="0"/>
          <p:nvPr/>
        </p:nvPicPr>
        <p:blipFill rotWithShape="1">
          <a:blip r:embed="rId4">
            <a:alphaModFix/>
          </a:blip>
          <a:srcRect b="884" l="0" r="0" t="9814"/>
          <a:stretch/>
        </p:blipFill>
        <p:spPr>
          <a:xfrm>
            <a:off x="3388050" y="60675"/>
            <a:ext cx="5755949" cy="4429151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4"/>
          <p:cNvSpPr/>
          <p:nvPr/>
        </p:nvSpPr>
        <p:spPr>
          <a:xfrm>
            <a:off x="5761725" y="1159250"/>
            <a:ext cx="1905000" cy="405600"/>
          </a:xfrm>
          <a:prstGeom prst="ellipse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5"/>
          <p:cNvSpPr txBox="1"/>
          <p:nvPr/>
        </p:nvSpPr>
        <p:spPr>
          <a:xfrm>
            <a:off x="2420400" y="2077200"/>
            <a:ext cx="43032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CREANDO UN CONTEXT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/>
          <p:nvPr/>
        </p:nvSpPr>
        <p:spPr>
          <a:xfrm>
            <a:off x="193400" y="785000"/>
            <a:ext cx="3033300" cy="12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declaración es muy simple: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14" name="Google Shape;2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6"/>
          <p:cNvPicPr preferRelativeResize="0"/>
          <p:nvPr/>
        </p:nvPicPr>
        <p:blipFill rotWithShape="1">
          <a:blip r:embed="rId4">
            <a:alphaModFix/>
          </a:blip>
          <a:srcRect b="82007" l="0" r="0" t="9814"/>
          <a:stretch/>
        </p:blipFill>
        <p:spPr>
          <a:xfrm>
            <a:off x="3388050" y="1225250"/>
            <a:ext cx="5755949" cy="4055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6"/>
          <p:cNvSpPr txBox="1"/>
          <p:nvPr/>
        </p:nvSpPr>
        <p:spPr>
          <a:xfrm>
            <a:off x="193400" y="2429388"/>
            <a:ext cx="3033300" cy="12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puedo darle un default value: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17" name="Google Shape;217;p26"/>
          <p:cNvPicPr preferRelativeResize="0"/>
          <p:nvPr/>
        </p:nvPicPr>
        <p:blipFill rotWithShape="1">
          <a:blip r:embed="rId5">
            <a:alphaModFix/>
          </a:blip>
          <a:srcRect b="8739" l="0" r="0" t="8739"/>
          <a:stretch/>
        </p:blipFill>
        <p:spPr>
          <a:xfrm>
            <a:off x="3388050" y="2869650"/>
            <a:ext cx="5755948" cy="4055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6"/>
          <p:cNvSpPr txBox="1"/>
          <p:nvPr/>
        </p:nvSpPr>
        <p:spPr>
          <a:xfrm>
            <a:off x="1302750" y="4110875"/>
            <a:ext cx="65385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los próximos pasos entenderemos para qué sirve este ‘default’.</a:t>
            </a:r>
            <a:endParaRPr i="1" sz="17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/>
        </p:nvSpPr>
        <p:spPr>
          <a:xfrm>
            <a:off x="1245150" y="2094950"/>
            <a:ext cx="6653700" cy="12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CONTEXT PROVIDER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(PROVEEDOR)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24" name="Google Shape;2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/>
          <p:nvPr/>
        </p:nvSpPr>
        <p:spPr>
          <a:xfrm>
            <a:off x="179950" y="964400"/>
            <a:ext cx="3033300" cy="20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Tengo que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envolver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el nodo de React al que quiero que este provider propague hacia sus children.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30" name="Google Shape;23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8"/>
          <p:cNvSpPr txBox="1"/>
          <p:nvPr/>
        </p:nvSpPr>
        <p:spPr>
          <a:xfrm>
            <a:off x="944550" y="3976775"/>
            <a:ext cx="72549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17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Cuidado: si no seteamos </a:t>
            </a:r>
            <a:r>
              <a:rPr b="1" i="1" lang="es-419" sz="17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value</a:t>
            </a:r>
            <a:r>
              <a:rPr i="1" lang="es-419" sz="17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r>
              <a:rPr b="1" i="1" lang="es-419" sz="17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i="1" lang="es-419" sz="17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usará el valor que se le dió en la creación.</a:t>
            </a:r>
            <a:endParaRPr i="1" sz="170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32" name="Google Shape;232;p28"/>
          <p:cNvPicPr preferRelativeResize="0"/>
          <p:nvPr/>
        </p:nvPicPr>
        <p:blipFill rotWithShape="1">
          <a:blip r:embed="rId4">
            <a:alphaModFix/>
          </a:blip>
          <a:srcRect b="4189" l="0" r="0" t="59122"/>
          <a:stretch/>
        </p:blipFill>
        <p:spPr>
          <a:xfrm>
            <a:off x="3388050" y="1055388"/>
            <a:ext cx="5755949" cy="1819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8"/>
          <p:cNvSpPr/>
          <p:nvPr/>
        </p:nvSpPr>
        <p:spPr>
          <a:xfrm>
            <a:off x="4382450" y="1887100"/>
            <a:ext cx="2510700" cy="405600"/>
          </a:xfrm>
          <a:prstGeom prst="ellipse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8"/>
          <p:cNvSpPr/>
          <p:nvPr/>
        </p:nvSpPr>
        <p:spPr>
          <a:xfrm>
            <a:off x="6893250" y="1887100"/>
            <a:ext cx="2250600" cy="405600"/>
          </a:xfrm>
          <a:prstGeom prst="ellipse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/>
        </p:nvSpPr>
        <p:spPr>
          <a:xfrm>
            <a:off x="2411250" y="1930200"/>
            <a:ext cx="4321500" cy="12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CONSUMIENDO UN 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CONTEXTO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40" name="Google Shape;24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0"/>
          <p:cNvSpPr txBox="1"/>
          <p:nvPr/>
        </p:nvSpPr>
        <p:spPr>
          <a:xfrm>
            <a:off x="193400" y="745575"/>
            <a:ext cx="3760800" cy="23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esta manera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useContext</a:t>
            </a:r>
            <a:r>
              <a:rPr lang="es-419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(ThemeContext) 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nos devolverá el value del </a:t>
            </a:r>
            <a:r>
              <a:rPr lang="es-419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&lt;x.Provider value={}&gt;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46" name="Google Shape;24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0"/>
          <p:cNvSpPr txBox="1"/>
          <p:nvPr/>
        </p:nvSpPr>
        <p:spPr>
          <a:xfrm>
            <a:off x="944550" y="3840425"/>
            <a:ext cx="72549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Probablemente también importemos el contexto desde el archivo donde lo hayamos creado, por ejemplo </a:t>
            </a:r>
            <a:r>
              <a:rPr b="1" i="1" lang="es-419" sz="17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src/context/themeContext.js</a:t>
            </a:r>
            <a:endParaRPr b="1" i="1" sz="17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8" name="Google Shape;248;p30"/>
          <p:cNvPicPr preferRelativeResize="0"/>
          <p:nvPr/>
        </p:nvPicPr>
        <p:blipFill rotWithShape="1">
          <a:blip r:embed="rId4">
            <a:alphaModFix/>
          </a:blip>
          <a:srcRect b="55211" l="0" r="0" t="-7430"/>
          <a:stretch/>
        </p:blipFill>
        <p:spPr>
          <a:xfrm>
            <a:off x="3954211" y="597425"/>
            <a:ext cx="5189789" cy="23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/>
          <p:nvPr/>
        </p:nvSpPr>
        <p:spPr>
          <a:xfrm>
            <a:off x="824900" y="2077200"/>
            <a:ext cx="6921000" cy="12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DECLARANDO UN CONSUMER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(MODO ALTERNATIVO)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54" name="Google Shape;25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1453850" y="1843275"/>
            <a:ext cx="59022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-419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¿DUDAS DEL ON-BOARDING?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3436038" y="2829200"/>
            <a:ext cx="2271900" cy="567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sng" cap="none" strike="noStrike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4"/>
              </a:rPr>
              <a:t>MIRALO AQUI</a:t>
            </a:r>
            <a:endParaRPr b="0" i="0" sz="1800" u="none" cap="none" strike="noStrike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63" name="Google Shape;63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5950" y="1281238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/>
        </p:nvSpPr>
        <p:spPr>
          <a:xfrm>
            <a:off x="193400" y="755125"/>
            <a:ext cx="3760800" cy="23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Utilizando un consumer, podemos lograr un efecto similar, y si el value cambia React hará el re-render cuando cambie el value del provider.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60" name="Google Shape;26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2"/>
          <p:cNvSpPr txBox="1"/>
          <p:nvPr/>
        </p:nvSpPr>
        <p:spPr>
          <a:xfrm>
            <a:off x="765900" y="3658750"/>
            <a:ext cx="76122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 consumers son cómodos cuando no necesitamos el estado en el componente consumidor </a:t>
            </a:r>
            <a:r>
              <a:rPr b="1" i="1" lang="es-419" sz="17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(ComponentA2)</a:t>
            </a:r>
            <a:r>
              <a:rPr i="1" lang="es-419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lograr otro efecto secundario. </a:t>
            </a:r>
            <a:endParaRPr b="1" i="1" sz="17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2" name="Google Shape;262;p32"/>
          <p:cNvPicPr preferRelativeResize="0"/>
          <p:nvPr/>
        </p:nvPicPr>
        <p:blipFill rotWithShape="1">
          <a:blip r:embed="rId4">
            <a:alphaModFix/>
          </a:blip>
          <a:srcRect b="0" l="841" r="3528" t="0"/>
          <a:stretch/>
        </p:blipFill>
        <p:spPr>
          <a:xfrm>
            <a:off x="3803975" y="755125"/>
            <a:ext cx="5340025" cy="23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 txBox="1"/>
          <p:nvPr/>
        </p:nvSpPr>
        <p:spPr>
          <a:xfrm>
            <a:off x="1111500" y="1057775"/>
            <a:ext cx="6921000" cy="12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VAMOS AL CÓDIGO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68" name="Google Shape;26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7278" y="2015025"/>
            <a:ext cx="2362650" cy="13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 txBox="1"/>
          <p:nvPr/>
        </p:nvSpPr>
        <p:spPr>
          <a:xfrm>
            <a:off x="809552" y="2556000"/>
            <a:ext cx="75249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CREA TU CONTEXTO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En tu proyecto en src/context/, crea un Contexto llamado cartContext.js</a:t>
            </a:r>
            <a:endParaRPr b="0" i="1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75" name="Google Shape;27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/>
          <p:nvPr/>
        </p:nvSpPr>
        <p:spPr>
          <a:xfrm>
            <a:off x="2183550" y="433800"/>
            <a:ext cx="47769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i="1" lang="es-419" sz="2600">
                <a:latin typeface="Anton"/>
                <a:ea typeface="Anton"/>
                <a:cs typeface="Anton"/>
                <a:sym typeface="Anton"/>
              </a:rPr>
              <a:t>¡A PRACTICAR!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2" name="Google Shape;282;p35"/>
          <p:cNvSpPr txBox="1"/>
          <p:nvPr/>
        </p:nvSpPr>
        <p:spPr>
          <a:xfrm>
            <a:off x="938100" y="2375225"/>
            <a:ext cx="7267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tu proyecto en src/context/, crea un Contexto llamado cartContext.js cuyo valor default sea [ ], e importalo como provider de tu app con value []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Pista: los pasos son los mismos que en las slides, pero deberás exportar tu context creado para poder usarlo en App.js.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Cuentas con 15 minutos para realizar la actividad.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83" name="Google Shape;28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/>
          <p:nvPr/>
        </p:nvSpPr>
        <p:spPr>
          <a:xfrm>
            <a:off x="2657700" y="2394100"/>
            <a:ext cx="38286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s-419" sz="6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 </a:t>
            </a:r>
            <a:endParaRPr b="0" i="0" sz="6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1" lang="es-419" sz="6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BREAK</a:t>
            </a:r>
            <a:endParaRPr b="0" i="1" sz="6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/>
          <p:nvPr/>
        </p:nvSpPr>
        <p:spPr>
          <a:xfrm>
            <a:off x="753000" y="249100"/>
            <a:ext cx="7638000" cy="430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419"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Si todavía no conoces nuestros servicios de desarrollo profesional y querés saber más hacé clic</a:t>
            </a:r>
            <a:r>
              <a:rPr lang="es-419" sz="3500">
                <a:solidFill>
                  <a:schemeClr val="dk1"/>
                </a:solidFill>
                <a:uFill>
                  <a:noFill/>
                </a:uFill>
                <a:latin typeface="Anton"/>
                <a:ea typeface="Anton"/>
                <a:cs typeface="Anton"/>
                <a:sym typeface="Anto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s-419" sz="3500" u="sng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4"/>
              </a:rPr>
              <a:t>aquí</a:t>
            </a:r>
            <a:r>
              <a:rPr lang="es-419"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. </a:t>
            </a:r>
            <a:endParaRPr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5" name="Google Shape;295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7"/>
          <p:cNvSpPr txBox="1"/>
          <p:nvPr/>
        </p:nvSpPr>
        <p:spPr>
          <a:xfrm>
            <a:off x="3072000" y="4558600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¡5/10 MINUTOS Y VOLVEMOS!</a:t>
            </a:r>
            <a:endParaRPr sz="210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8"/>
          <p:cNvSpPr txBox="1"/>
          <p:nvPr/>
        </p:nvSpPr>
        <p:spPr>
          <a:xfrm>
            <a:off x="0" y="588825"/>
            <a:ext cx="9144000" cy="15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RECAPITULACIÓN CONTEXT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02" name="Google Shape;30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8"/>
          <p:cNvSpPr txBox="1"/>
          <p:nvPr/>
        </p:nvSpPr>
        <p:spPr>
          <a:xfrm>
            <a:off x="665850" y="1784525"/>
            <a:ext cx="7812300" cy="25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Permiten compartir un valor único cross-app.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Reducen el wrapper-hell (infierno de nesting).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 sólo pueden llevar values, sino cualquier tipo de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fn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obj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referencia.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Toman el valor del provider mas cercano o el definido durante su declaración.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9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CONTEXTO DINÁMICO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099" y="946863"/>
            <a:ext cx="2907350" cy="26020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0"/>
          <p:cNvSpPr txBox="1"/>
          <p:nvPr/>
        </p:nvSpPr>
        <p:spPr>
          <a:xfrm>
            <a:off x="569425" y="865038"/>
            <a:ext cx="5217000" cy="34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contextos 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 pueden ser alterados en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tiempo de ejecución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y sus efectos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propagados 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resto de los consumidores.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400" y="454175"/>
            <a:ext cx="7585477" cy="378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2022750" y="2009038"/>
            <a:ext cx="50355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CONTEXT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1631850" y="1643300"/>
            <a:ext cx="58803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419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Clase </a:t>
            </a:r>
            <a:r>
              <a:rPr b="1" lang="es-419" sz="2000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</a:t>
            </a:r>
            <a:r>
              <a:rPr b="1" i="0" lang="es-419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0" i="0" lang="es-419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2000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REACT JS</a:t>
            </a:r>
            <a:endParaRPr b="0" i="0" sz="1400" u="none" cap="none" strike="noStrike"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800" y="870846"/>
            <a:ext cx="2024825" cy="181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2"/>
          <p:cNvSpPr txBox="1"/>
          <p:nvPr/>
        </p:nvSpPr>
        <p:spPr>
          <a:xfrm>
            <a:off x="2465575" y="330350"/>
            <a:ext cx="52170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Flexibilidad de context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+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State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+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Hooks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+ 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Higher Order Components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=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29" name="Google Shape;329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2152" y="3928575"/>
            <a:ext cx="926250" cy="92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3"/>
          <p:cNvSpPr txBox="1"/>
          <p:nvPr/>
        </p:nvSpPr>
        <p:spPr>
          <a:xfrm>
            <a:off x="2170650" y="1493100"/>
            <a:ext cx="4802700" cy="21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CONFIGURANDO UN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NODO PROVEEDOR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44"/>
          <p:cNvPicPr preferRelativeResize="0"/>
          <p:nvPr/>
        </p:nvPicPr>
        <p:blipFill rotWithShape="1">
          <a:blip r:embed="rId4">
            <a:alphaModFix/>
          </a:blip>
          <a:srcRect b="0" l="49153" r="0" t="0"/>
          <a:stretch/>
        </p:blipFill>
        <p:spPr>
          <a:xfrm>
            <a:off x="4360026" y="397400"/>
            <a:ext cx="3856998" cy="3780999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44"/>
          <p:cNvSpPr txBox="1"/>
          <p:nvPr/>
        </p:nvSpPr>
        <p:spPr>
          <a:xfrm>
            <a:off x="454175" y="590425"/>
            <a:ext cx="3996600" cy="40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Lo importante al configurar esta estrategia será: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Helvetica Neue"/>
              <a:buAutoNum type="arabicPeriod"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Saber </a:t>
            </a: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elegir 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cuál es el </a:t>
            </a: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punto estratégico 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de mi aplicación donde iniciaré el estado de ese context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Helvetica Neue"/>
              <a:buAutoNum type="arabicPeriod"/>
            </a:pP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Combinarlo 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estratégicamente con un </a:t>
            </a: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useState 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para poder </a:t>
            </a: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mutarlo 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y que el useState me ayude a hacer trigger de renderings en consumers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342" name="Google Shape;342;p44"/>
          <p:cNvCxnSpPr/>
          <p:nvPr/>
        </p:nvCxnSpPr>
        <p:spPr>
          <a:xfrm flipH="1" rot="10800000">
            <a:off x="4201100" y="1510325"/>
            <a:ext cx="442800" cy="5448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5"/>
          <p:cNvSpPr txBox="1"/>
          <p:nvPr/>
        </p:nvSpPr>
        <p:spPr>
          <a:xfrm>
            <a:off x="1610250" y="561000"/>
            <a:ext cx="59235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TIPS: CONTEXT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48" name="Google Shape;34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45"/>
          <p:cNvSpPr txBox="1"/>
          <p:nvPr/>
        </p:nvSpPr>
        <p:spPr>
          <a:xfrm>
            <a:off x="665850" y="1529725"/>
            <a:ext cx="7812300" cy="312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Puedo tener múltiples contextos del mismo corriendo en una aplicación.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valor provisto por el hook de contexto será el del parent provider más próximo del árbol a mi componente.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 que con redux, ¡una gran cantidad de casos de uso podemos lograrlos sólo conociendo bien react, context, hooks y patrones que aprendimos en este curso, no te dejes llevar!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6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CREANDO UN 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CUSTOM PROVIDER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7"/>
          <p:cNvSpPr txBox="1"/>
          <p:nvPr/>
        </p:nvSpPr>
        <p:spPr>
          <a:xfrm>
            <a:off x="-25" y="334975"/>
            <a:ext cx="9144000" cy="40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0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CONTEXTO DINÁMICO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bien podríamos declarar un provider simplemente haciendo lo siguiente</a:t>
            </a: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b="1" sz="22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61" name="Google Shape;36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975" y="2278925"/>
            <a:ext cx="7143750" cy="15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8"/>
          <p:cNvSpPr txBox="1"/>
          <p:nvPr/>
        </p:nvSpPr>
        <p:spPr>
          <a:xfrm>
            <a:off x="326975" y="334977"/>
            <a:ext cx="5217000" cy="40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68" name="Google Shape;36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2225" y="836950"/>
            <a:ext cx="5785101" cy="34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48"/>
          <p:cNvSpPr txBox="1"/>
          <p:nvPr/>
        </p:nvSpPr>
        <p:spPr>
          <a:xfrm>
            <a:off x="408775" y="1090050"/>
            <a:ext cx="26112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dar mucho más valor agregado si lo transformamos en un proveedor con capacidades customizadas, y su estado linkeado.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0" name="Google Shape;370;p48"/>
          <p:cNvSpPr txBox="1"/>
          <p:nvPr/>
        </p:nvSpPr>
        <p:spPr>
          <a:xfrm>
            <a:off x="1610250" y="103800"/>
            <a:ext cx="59235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CONTEXTO DINÁMICO: CUSTOM PROVIDER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49"/>
          <p:cNvSpPr txBox="1"/>
          <p:nvPr/>
        </p:nvSpPr>
        <p:spPr>
          <a:xfrm>
            <a:off x="326975" y="334977"/>
            <a:ext cx="5217000" cy="40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77" name="Google Shape;377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2225" y="836950"/>
            <a:ext cx="5785101" cy="34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49"/>
          <p:cNvSpPr txBox="1"/>
          <p:nvPr/>
        </p:nvSpPr>
        <p:spPr>
          <a:xfrm>
            <a:off x="408775" y="1090050"/>
            <a:ext cx="2713500" cy="3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Creamos un componente virtual de fachada.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Al que podemos agregar helpers.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Y hacer wrapping de cualquier nodo que quiera transformar en provider.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379" name="Google Shape;379;p49"/>
          <p:cNvCxnSpPr/>
          <p:nvPr/>
        </p:nvCxnSpPr>
        <p:spPr>
          <a:xfrm flipH="1" rot="10800000">
            <a:off x="2827225" y="1010425"/>
            <a:ext cx="1805400" cy="6246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0" name="Google Shape;380;p49"/>
          <p:cNvCxnSpPr/>
          <p:nvPr/>
        </p:nvCxnSpPr>
        <p:spPr>
          <a:xfrm flipH="1" rot="10800000">
            <a:off x="2475250" y="2026575"/>
            <a:ext cx="856500" cy="7893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1" name="Google Shape;381;p49"/>
          <p:cNvCxnSpPr/>
          <p:nvPr/>
        </p:nvCxnSpPr>
        <p:spPr>
          <a:xfrm flipH="1" rot="10800000">
            <a:off x="2509300" y="2632225"/>
            <a:ext cx="822600" cy="1950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2" name="Google Shape;382;p49"/>
          <p:cNvCxnSpPr>
            <a:endCxn id="383" idx="1"/>
          </p:cNvCxnSpPr>
          <p:nvPr/>
        </p:nvCxnSpPr>
        <p:spPr>
          <a:xfrm flipH="1" rot="10800000">
            <a:off x="2872550" y="3889850"/>
            <a:ext cx="545100" cy="2658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3" name="Google Shape;383;p49"/>
          <p:cNvSpPr/>
          <p:nvPr/>
        </p:nvSpPr>
        <p:spPr>
          <a:xfrm>
            <a:off x="3417650" y="3792350"/>
            <a:ext cx="715200" cy="1950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9"/>
          <p:cNvSpPr txBox="1"/>
          <p:nvPr/>
        </p:nvSpPr>
        <p:spPr>
          <a:xfrm>
            <a:off x="1610250" y="103800"/>
            <a:ext cx="59235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CONTEXTO DINÁMICO: CUSTOM PROVIDER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0"/>
          <p:cNvSpPr txBox="1"/>
          <p:nvPr/>
        </p:nvSpPr>
        <p:spPr>
          <a:xfrm>
            <a:off x="408775" y="1090050"/>
            <a:ext cx="3213300" cy="35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Entonces simplemente envolvemos los componentes que queramos.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b="1" lang="es-419" sz="2100">
                <a:latin typeface="Helvetica Neue"/>
                <a:ea typeface="Helvetica Neue"/>
                <a:cs typeface="Helvetica Neue"/>
                <a:sym typeface="Helvetica Neue"/>
              </a:rPr>
              <a:t>custom provider</a:t>
            </a:r>
            <a:r>
              <a:rPr lang="es-419" sz="21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dará estado y hará </a:t>
            </a:r>
            <a:r>
              <a:rPr b="1" lang="es-419" sz="2100">
                <a:latin typeface="Helvetica Neue"/>
                <a:ea typeface="Helvetica Neue"/>
                <a:cs typeface="Helvetica Neue"/>
                <a:sym typeface="Helvetica Neue"/>
              </a:rPr>
              <a:t>sync con sus consumers</a:t>
            </a:r>
            <a:r>
              <a:rPr lang="es-419" sz="21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de manera </a:t>
            </a:r>
            <a:r>
              <a:rPr b="1" lang="es-419" sz="2100">
                <a:latin typeface="Helvetica Neue"/>
                <a:ea typeface="Helvetica Neue"/>
                <a:cs typeface="Helvetica Neue"/>
                <a:sym typeface="Helvetica Neue"/>
              </a:rPr>
              <a:t>automática </a:t>
            </a: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en updates.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90" name="Google Shape;39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2850" y="792025"/>
            <a:ext cx="4858751" cy="30939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2" name="Google Shape;392;p50"/>
          <p:cNvCxnSpPr/>
          <p:nvPr/>
        </p:nvCxnSpPr>
        <p:spPr>
          <a:xfrm>
            <a:off x="2441175" y="1657725"/>
            <a:ext cx="2248200" cy="3297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3" name="Google Shape;393;p50"/>
          <p:cNvCxnSpPr/>
          <p:nvPr/>
        </p:nvCxnSpPr>
        <p:spPr>
          <a:xfrm flipH="1" rot="10800000">
            <a:off x="2452525" y="2350275"/>
            <a:ext cx="2463900" cy="12831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4" name="Google Shape;394;p50"/>
          <p:cNvSpPr txBox="1"/>
          <p:nvPr/>
        </p:nvSpPr>
        <p:spPr>
          <a:xfrm>
            <a:off x="4132850" y="3996225"/>
            <a:ext cx="6540000" cy="7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>
                <a:latin typeface="Helvetica Neue Light"/>
                <a:ea typeface="Helvetica Neue Light"/>
                <a:cs typeface="Helvetica Neue Light"/>
                <a:sym typeface="Helvetica Neue Light"/>
              </a:rPr>
              <a:t>Coder tip: Observa como hemos  excluido a </a:t>
            </a:r>
            <a:r>
              <a:rPr b="1" i="1" lang="es-419">
                <a:latin typeface="Helvetica Neue"/>
                <a:ea typeface="Helvetica Neue"/>
                <a:cs typeface="Helvetica Neue"/>
                <a:sym typeface="Helvetica Neue"/>
              </a:rPr>
              <a:t>C</a:t>
            </a:r>
            <a:r>
              <a:rPr i="1" lang="es-419">
                <a:latin typeface="Helvetica Neue Light"/>
                <a:ea typeface="Helvetica Neue Light"/>
                <a:cs typeface="Helvetica Neue Light"/>
                <a:sym typeface="Helvetica Neue Light"/>
              </a:rPr>
              <a:t> del Provider</a:t>
            </a:r>
            <a:endParaRPr i="1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5" name="Google Shape;395;p50"/>
          <p:cNvSpPr txBox="1"/>
          <p:nvPr/>
        </p:nvSpPr>
        <p:spPr>
          <a:xfrm>
            <a:off x="1610250" y="103800"/>
            <a:ext cx="59235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CONSUMIR EL CUSTOM PROVIDER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1400" scaled="0"/>
        </a:grad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1"/>
          <p:cNvSpPr txBox="1"/>
          <p:nvPr/>
        </p:nvSpPr>
        <p:spPr>
          <a:xfrm>
            <a:off x="1111500" y="1057775"/>
            <a:ext cx="6921000" cy="12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VAMOS AL CÓDIGO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01" name="Google Shape;40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7278" y="2015025"/>
            <a:ext cx="2362650" cy="13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3979775" y="1134750"/>
            <a:ext cx="46248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Organizar los eventos aplicativos de nuestros proyectos.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Crear interacciones persistentes entre componentes.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Desarrollar implementaciones custom de context.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-419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DE LA CLASE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2"/>
          <p:cNvSpPr txBox="1"/>
          <p:nvPr/>
        </p:nvSpPr>
        <p:spPr>
          <a:xfrm>
            <a:off x="579150" y="2941475"/>
            <a:ext cx="7985700" cy="21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Implementa React Context para mantener el estado de compra del user, siguiendo los detalles del manual.</a:t>
            </a:r>
            <a:endParaRPr i="1" sz="19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08" name="Google Shape;40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9" name="Google Shape;409;p52"/>
          <p:cNvGrpSpPr/>
          <p:nvPr/>
        </p:nvGrpSpPr>
        <p:grpSpPr>
          <a:xfrm>
            <a:off x="3882275" y="797424"/>
            <a:ext cx="1379450" cy="1379450"/>
            <a:chOff x="3882275" y="797424"/>
            <a:chExt cx="1379450" cy="1379450"/>
          </a:xfrm>
        </p:grpSpPr>
        <p:pic>
          <p:nvPicPr>
            <p:cNvPr id="410" name="Google Shape;410;p5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882275" y="797424"/>
              <a:ext cx="1379450" cy="1379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1" name="Google Shape;411;p52"/>
            <p:cNvSpPr/>
            <p:nvPr/>
          </p:nvSpPr>
          <p:spPr>
            <a:xfrm>
              <a:off x="4879825" y="797425"/>
              <a:ext cx="381900" cy="381900"/>
            </a:xfrm>
            <a:prstGeom prst="ellipse">
              <a:avLst/>
            </a:pr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8</a:t>
              </a:r>
              <a:endParaRPr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412" name="Google Shape;412;p52"/>
          <p:cNvSpPr txBox="1"/>
          <p:nvPr/>
        </p:nvSpPr>
        <p:spPr>
          <a:xfrm>
            <a:off x="1443000" y="2520825"/>
            <a:ext cx="625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CARTCONTEXT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7" name="Google Shape;417;p53"/>
          <p:cNvGraphicFramePr/>
          <p:nvPr/>
        </p:nvGraphicFramePr>
        <p:xfrm>
          <a:off x="153250" y="23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{E98DCF2A-14D3-41A7-A5F7-9441465FED5B}</a:tableStyleId>
              </a:tblPr>
              <a:tblGrid>
                <a:gridCol w="2945825"/>
                <a:gridCol w="3822275"/>
                <a:gridCol w="2069375"/>
              </a:tblGrid>
              <a:tr h="68867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s-419" sz="24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CARTCONTEXT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EFAB"/>
                    </a:solidFill>
                  </a:tcPr>
                </a:tc>
                <a:tc hMerge="1"/>
                <a:tc hMerge="1"/>
              </a:tr>
              <a:tr h="90562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Formato: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ink al último commit de tu repositorio en GitHub.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Debe tener el nombre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highlight>
                            <a:srgbClr val="A6FFCA"/>
                          </a:highlight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“Idea+Apellido”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. </a:t>
                      </a:r>
                      <a:endParaRPr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47497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b="1" lang="es-419" sz="100">
                          <a:solidFill>
                            <a:srgbClr val="4D5156"/>
                          </a:solidFill>
                        </a:rPr>
                      </a:br>
                      <a:r>
                        <a:rPr b="1" lang="es-419" sz="1600"/>
                        <a:t>&gt;&gt;</a:t>
                      </a:r>
                      <a:r>
                        <a:rPr b="1" lang="es-419" sz="1600">
                          <a:solidFill>
                            <a:srgbClr val="4D5156"/>
                          </a:solidFill>
                        </a:rPr>
                        <a:t> </a:t>
                      </a:r>
                      <a:r>
                        <a:rPr b="1" lang="es-419" sz="1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Consigna:</a:t>
                      </a:r>
                      <a:r>
                        <a:rPr lang="es-419" sz="16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implementa React Context para mantener el estado de compra del user, siguiendo los detalles del manual.</a:t>
                      </a:r>
                      <a:endParaRPr b="1" sz="15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700"/>
                        <a:t>&gt;&gt;</a:t>
                      </a:r>
                      <a:r>
                        <a:rPr b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Aspectos a incluir en el entregable:</a:t>
                      </a:r>
                      <a:endParaRPr b="1" sz="16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b="1" lang="es-419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CartContext.js</a:t>
                      </a: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con el context y su custom provider (Impórtalo en App.js)</a:t>
                      </a:r>
                      <a:endParaRPr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Al clickear comprar en ItemDetail se debe guardar en el CartContext el producto y su cantidad en forma de objeto { name, price, quantity, etc. } dentro del array de productos agregados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Detalle importante: CartContext debe tener la lógica incorporada de no aceptar duplicados y mantener su consistencia.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Métodos recomendados: 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b="1" lang="es-419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addItem(item, quantity)</a:t>
                      </a: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// agregar cierta cantidad de un ítem al carrito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b="1" lang="es-419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removeItem(itemId) </a:t>
                      </a: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// Remover un item del cart por usando su id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 Light"/>
                        <a:buChar char="-"/>
                      </a:pPr>
                      <a:r>
                        <a:rPr b="1" lang="es-419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clear()</a:t>
                      </a:r>
                      <a:r>
                        <a:rPr lang="es-419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// Remover todos los items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Helvetica Neue"/>
                        <a:buChar char="-"/>
                      </a:pPr>
                      <a:r>
                        <a:rPr b="1" lang="es-419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isInCart: (id) =&gt; true|false</a:t>
                      </a:r>
                      <a:endParaRPr b="1" sz="17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418" name="Google Shape;41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0287" y="788675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4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i="1" sz="40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425" name="Google Shape;425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5"/>
          <p:cNvSpPr txBox="1"/>
          <p:nvPr/>
        </p:nvSpPr>
        <p:spPr>
          <a:xfrm>
            <a:off x="1956450" y="2623175"/>
            <a:ext cx="5231100" cy="17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Eventos aplicativos persistentes.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Context.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CustomProviders.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1" name="Google Shape;431;p55"/>
          <p:cNvSpPr txBox="1"/>
          <p:nvPr/>
        </p:nvSpPr>
        <p:spPr>
          <a:xfrm>
            <a:off x="1956450" y="16340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8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i="1" sz="48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6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 Y VALORA ESTA CLASE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437" name="Google Shape;43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483500" y="1009175"/>
            <a:ext cx="39807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Evento: 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estímulo programático, que puede ser provocado de manera automática, o ser el resultado de una interacción del usuario con la UI.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 Listener: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patrón de diseño que sirve, como su nombre lo indica, para escuchar cuando un algo ocurre en algún elemento, librería o API, y poder realizar una acción en consecuencia.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196487" y="-23325"/>
            <a:ext cx="8423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s-419" sz="4500">
                <a:latin typeface="Anton"/>
                <a:ea typeface="Anton"/>
                <a:cs typeface="Anton"/>
                <a:sym typeface="Anton"/>
              </a:rPr>
              <a:t>GLOSARIO: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s-419" sz="2000">
                <a:latin typeface="Anton"/>
                <a:ea typeface="Anton"/>
                <a:cs typeface="Anton"/>
                <a:sym typeface="Anton"/>
              </a:rPr>
              <a:t>Clase 9</a:t>
            </a:r>
            <a:endParaRPr i="1" sz="2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4572000" y="13901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4572000" y="10091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MAPA DE CONCEPTOS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ctrTitle"/>
          </p:nvPr>
        </p:nvSpPr>
        <p:spPr>
          <a:xfrm>
            <a:off x="176575" y="199288"/>
            <a:ext cx="7552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i="1" lang="es-419" sz="2000">
                <a:latin typeface="Anton"/>
                <a:ea typeface="Anton"/>
                <a:cs typeface="Anton"/>
                <a:sym typeface="Anton"/>
              </a:rPr>
              <a:t>MAPA DE CONCEPTOS CLASE 10</a:t>
            </a:r>
            <a:endParaRPr i="1" sz="2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23862" y="90575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/>
          <p:nvPr/>
        </p:nvSpPr>
        <p:spPr>
          <a:xfrm>
            <a:off x="618500" y="924378"/>
            <a:ext cx="1452900" cy="60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Contexto</a:t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2" name="Google Shape;102;p19"/>
          <p:cNvSpPr/>
          <p:nvPr/>
        </p:nvSpPr>
        <p:spPr>
          <a:xfrm>
            <a:off x="618500" y="2963475"/>
            <a:ext cx="1452900" cy="60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Nodo proveedor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3" name="Google Shape;103;p19"/>
          <p:cNvCxnSpPr/>
          <p:nvPr/>
        </p:nvCxnSpPr>
        <p:spPr>
          <a:xfrm>
            <a:off x="1342550" y="1526775"/>
            <a:ext cx="0" cy="1414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04" name="Google Shape;104;p19"/>
          <p:cNvCxnSpPr/>
          <p:nvPr/>
        </p:nvCxnSpPr>
        <p:spPr>
          <a:xfrm>
            <a:off x="2059800" y="1230938"/>
            <a:ext cx="958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05" name="Google Shape;105;p19"/>
          <p:cNvSpPr/>
          <p:nvPr/>
        </p:nvSpPr>
        <p:spPr>
          <a:xfrm>
            <a:off x="3018125" y="1065638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Creación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6" name="Google Shape;106;p19"/>
          <p:cNvCxnSpPr/>
          <p:nvPr/>
        </p:nvCxnSpPr>
        <p:spPr>
          <a:xfrm>
            <a:off x="2059800" y="1230938"/>
            <a:ext cx="958200" cy="430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07" name="Google Shape;107;p19"/>
          <p:cNvSpPr/>
          <p:nvPr/>
        </p:nvSpPr>
        <p:spPr>
          <a:xfrm>
            <a:off x="3018125" y="1498488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Proveedor 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8" name="Google Shape;108;p19"/>
          <p:cNvCxnSpPr>
            <a:endCxn id="109" idx="1"/>
          </p:cNvCxnSpPr>
          <p:nvPr/>
        </p:nvCxnSpPr>
        <p:spPr>
          <a:xfrm>
            <a:off x="2071400" y="1230938"/>
            <a:ext cx="969300" cy="865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09" name="Google Shape;109;p19"/>
          <p:cNvSpPr/>
          <p:nvPr/>
        </p:nvSpPr>
        <p:spPr>
          <a:xfrm>
            <a:off x="3040700" y="1931438"/>
            <a:ext cx="15357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Consumiendo un contexto 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0" name="Google Shape;110;p19"/>
          <p:cNvCxnSpPr/>
          <p:nvPr/>
        </p:nvCxnSpPr>
        <p:spPr>
          <a:xfrm>
            <a:off x="2071400" y="1230938"/>
            <a:ext cx="967800" cy="1299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11" name="Google Shape;111;p19"/>
          <p:cNvSpPr/>
          <p:nvPr/>
        </p:nvSpPr>
        <p:spPr>
          <a:xfrm>
            <a:off x="3040225" y="2365688"/>
            <a:ext cx="15357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Contexto dinámico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2" name="Google Shape;112;p19"/>
          <p:cNvCxnSpPr/>
          <p:nvPr/>
        </p:nvCxnSpPr>
        <p:spPr>
          <a:xfrm>
            <a:off x="4566725" y="2096638"/>
            <a:ext cx="958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3" name="Google Shape;113;p19"/>
          <p:cNvSpPr/>
          <p:nvPr/>
        </p:nvSpPr>
        <p:spPr>
          <a:xfrm>
            <a:off x="5525050" y="1931338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Declarando un consumidor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4" name="Google Shape;114;p19"/>
          <p:cNvCxnSpPr/>
          <p:nvPr/>
        </p:nvCxnSpPr>
        <p:spPr>
          <a:xfrm>
            <a:off x="2059800" y="3264663"/>
            <a:ext cx="958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5" name="Google Shape;115;p19"/>
          <p:cNvSpPr/>
          <p:nvPr/>
        </p:nvSpPr>
        <p:spPr>
          <a:xfrm>
            <a:off x="3018125" y="3099363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Configuración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6" name="Google Shape;116;p19"/>
          <p:cNvCxnSpPr/>
          <p:nvPr/>
        </p:nvCxnSpPr>
        <p:spPr>
          <a:xfrm>
            <a:off x="4566725" y="2529688"/>
            <a:ext cx="958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7" name="Google Shape;117;p19"/>
          <p:cNvSpPr/>
          <p:nvPr/>
        </p:nvSpPr>
        <p:spPr>
          <a:xfrm>
            <a:off x="5525050" y="2364388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Creación de un custom provider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/>
          <p:nvPr/>
        </p:nvSpPr>
        <p:spPr>
          <a:xfrm>
            <a:off x="3647250" y="1163625"/>
            <a:ext cx="2157900" cy="3138600"/>
          </a:xfrm>
          <a:prstGeom prst="rect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/>
          <p:nvPr/>
        </p:nvSpPr>
        <p:spPr>
          <a:xfrm>
            <a:off x="37786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39193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10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37611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Context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27" name="Google Shape;127;p20"/>
          <p:cNvCxnSpPr/>
          <p:nvPr/>
        </p:nvCxnSpPr>
        <p:spPr>
          <a:xfrm>
            <a:off x="37611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" name="Google Shape;128;p20"/>
          <p:cNvCxnSpPr/>
          <p:nvPr/>
        </p:nvCxnSpPr>
        <p:spPr>
          <a:xfrm>
            <a:off x="37611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" name="Google Shape;129;p20"/>
          <p:cNvCxnSpPr/>
          <p:nvPr/>
        </p:nvCxnSpPr>
        <p:spPr>
          <a:xfrm>
            <a:off x="37611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" name="Google Shape;130;p20"/>
          <p:cNvCxnSpPr/>
          <p:nvPr/>
        </p:nvCxnSpPr>
        <p:spPr>
          <a:xfrm>
            <a:off x="37611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1" name="Google Shape;13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620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/>
          <p:nvPr/>
        </p:nvSpPr>
        <p:spPr>
          <a:xfrm>
            <a:off x="1192475" y="117837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0"/>
          <p:cNvSpPr/>
          <p:nvPr/>
        </p:nvSpPr>
        <p:spPr>
          <a:xfrm>
            <a:off x="1395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0"/>
          <p:cNvSpPr txBox="1"/>
          <p:nvPr/>
        </p:nvSpPr>
        <p:spPr>
          <a:xfrm>
            <a:off x="1535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9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5" name="Google Shape;135;p20"/>
          <p:cNvSpPr txBox="1"/>
          <p:nvPr/>
        </p:nvSpPr>
        <p:spPr>
          <a:xfrm>
            <a:off x="13776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36" name="Google Shape;136;p20"/>
          <p:cNvCxnSpPr/>
          <p:nvPr/>
        </p:nvCxnSpPr>
        <p:spPr>
          <a:xfrm>
            <a:off x="1377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" name="Google Shape;137;p20"/>
          <p:cNvCxnSpPr/>
          <p:nvPr/>
        </p:nvCxnSpPr>
        <p:spPr>
          <a:xfrm>
            <a:off x="1377600" y="28780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8" name="Google Shape;138;p20"/>
          <p:cNvCxnSpPr/>
          <p:nvPr/>
        </p:nvCxnSpPr>
        <p:spPr>
          <a:xfrm>
            <a:off x="1377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" name="Google Shape;139;p20"/>
          <p:cNvCxnSpPr/>
          <p:nvPr/>
        </p:nvCxnSpPr>
        <p:spPr>
          <a:xfrm>
            <a:off x="1377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0" name="Google Shape;14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66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/>
          <p:nvPr/>
        </p:nvSpPr>
        <p:spPr>
          <a:xfrm>
            <a:off x="6010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0"/>
          <p:cNvSpPr/>
          <p:nvPr/>
        </p:nvSpPr>
        <p:spPr>
          <a:xfrm>
            <a:off x="6162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6302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11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61446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Renderizado condicional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45" name="Google Shape;145;p20"/>
          <p:cNvCxnSpPr/>
          <p:nvPr/>
        </p:nvCxnSpPr>
        <p:spPr>
          <a:xfrm>
            <a:off x="6144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" name="Google Shape;146;p20"/>
          <p:cNvCxnSpPr/>
          <p:nvPr/>
        </p:nvCxnSpPr>
        <p:spPr>
          <a:xfrm>
            <a:off x="6144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7" name="Google Shape;147;p20"/>
          <p:cNvCxnSpPr/>
          <p:nvPr/>
        </p:nvCxnSpPr>
        <p:spPr>
          <a:xfrm>
            <a:off x="6144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" name="Google Shape;148;p20"/>
          <p:cNvCxnSpPr/>
          <p:nvPr/>
        </p:nvCxnSpPr>
        <p:spPr>
          <a:xfrm>
            <a:off x="6144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9" name="Google Shape;149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3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 txBox="1"/>
          <p:nvPr/>
        </p:nvSpPr>
        <p:spPr>
          <a:xfrm>
            <a:off x="1398000" y="2136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CRONOGRAMA DEL CURSO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1694550" y="252040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2" name="Google Shape;152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73353" y="247265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 txBox="1"/>
          <p:nvPr/>
        </p:nvSpPr>
        <p:spPr>
          <a:xfrm>
            <a:off x="4056750" y="252040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4" name="Google Shape;154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35553" y="247265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0"/>
          <p:cNvSpPr txBox="1"/>
          <p:nvPr/>
        </p:nvSpPr>
        <p:spPr>
          <a:xfrm>
            <a:off x="6465800" y="255225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6" name="Google Shape;156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44603" y="250450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0"/>
          <p:cNvSpPr txBox="1"/>
          <p:nvPr/>
        </p:nvSpPr>
        <p:spPr>
          <a:xfrm>
            <a:off x="1717988" y="3417725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SINCRONIZAR COUNTER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8" name="Google Shape;158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0838" y="3477113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0"/>
          <p:cNvSpPr txBox="1"/>
          <p:nvPr/>
        </p:nvSpPr>
        <p:spPr>
          <a:xfrm>
            <a:off x="1717988" y="3006125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 UNA MÁSCARA DE INPUT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0" name="Google Shape;160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113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0"/>
          <p:cNvSpPr txBox="1"/>
          <p:nvPr/>
        </p:nvSpPr>
        <p:spPr>
          <a:xfrm>
            <a:off x="4079588" y="2987888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 TU CONTEXTO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2" name="Google Shape;162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7735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0"/>
          <p:cNvSpPr txBox="1"/>
          <p:nvPr/>
        </p:nvSpPr>
        <p:spPr>
          <a:xfrm>
            <a:off x="4079588" y="34702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CARTCONTEXT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4" name="Google Shape;164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73038" y="3477113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0"/>
          <p:cNvSpPr txBox="1"/>
          <p:nvPr/>
        </p:nvSpPr>
        <p:spPr>
          <a:xfrm>
            <a:off x="6517988" y="2987888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CREA UN LOADER COMPONENT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6" name="Google Shape;166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119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0"/>
          <p:cNvSpPr txBox="1"/>
          <p:nvPr/>
        </p:nvSpPr>
        <p:spPr>
          <a:xfrm>
            <a:off x="6517988" y="34702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CART VIEW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8" name="Google Shape;168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11438" y="3477113"/>
            <a:ext cx="307150" cy="3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/>
          <p:nvPr/>
        </p:nvSpPr>
        <p:spPr>
          <a:xfrm>
            <a:off x="2170650" y="1493100"/>
            <a:ext cx="4802700" cy="21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CONTEXTO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